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23"/>
  </p:notesMasterIdLst>
  <p:sldIdLst>
    <p:sldId id="256" r:id="rId7"/>
    <p:sldId id="388" r:id="rId8"/>
    <p:sldId id="541" r:id="rId9"/>
    <p:sldId id="530" r:id="rId10"/>
    <p:sldId id="539" r:id="rId11"/>
    <p:sldId id="390" r:id="rId12"/>
    <p:sldId id="392" r:id="rId13"/>
    <p:sldId id="532" r:id="rId14"/>
    <p:sldId id="537" r:id="rId15"/>
    <p:sldId id="391" r:id="rId16"/>
    <p:sldId id="538" r:id="rId17"/>
    <p:sldId id="533" r:id="rId18"/>
    <p:sldId id="534" r:id="rId19"/>
    <p:sldId id="535" r:id="rId20"/>
    <p:sldId id="540" r:id="rId21"/>
    <p:sldId id="389" r:id="rId22"/>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48"/>
    <p:restoredTop sz="94353" autoAdjust="0"/>
  </p:normalViewPr>
  <p:slideViewPr>
    <p:cSldViewPr>
      <p:cViewPr varScale="1">
        <p:scale>
          <a:sx n="69" d="100"/>
          <a:sy n="69" d="100"/>
        </p:scale>
        <p:origin x="468" y="78"/>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3/3/2020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21ABEAE-86A5-204F-90BD-64EC917B2060}" type="slidenum">
              <a:rPr lang="en-US" smtClean="0"/>
              <a:t>2</a:t>
            </a:fld>
            <a:endParaRPr lang="en-US"/>
          </a:p>
        </p:txBody>
      </p:sp>
    </p:spTree>
    <p:extLst>
      <p:ext uri="{BB962C8B-B14F-4D97-AF65-F5344CB8AC3E}">
        <p14:creationId xmlns:p14="http://schemas.microsoft.com/office/powerpoint/2010/main" val="46068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221ABEAE-86A5-204F-90BD-64EC917B206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068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45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a:latin typeface="Arial" panose="020B0604020202020204" pitchFamily="34" charset="0"/>
              </a:rPr>
              <a:t>Our final dataset consisted of 1341 observations</a:t>
            </a:r>
          </a:p>
          <a:p>
            <a:endParaRPr lang="en-US" dirty="0"/>
          </a:p>
        </p:txBody>
      </p:sp>
      <p:sp>
        <p:nvSpPr>
          <p:cNvPr id="4" name="Slide Number Placeholder 3"/>
          <p:cNvSpPr>
            <a:spLocks noGrp="1"/>
          </p:cNvSpPr>
          <p:nvPr>
            <p:ph type="sldNum" sz="quarter" idx="5"/>
          </p:nvPr>
        </p:nvSpPr>
        <p:spPr/>
        <p:txBody>
          <a:bodyPr/>
          <a:lstStyle/>
          <a:p>
            <a:fld id="{4A28EF99-8128-442D-B414-5E9C1A04C2E7}" type="slidenum">
              <a:rPr lang="en-US" smtClean="0"/>
              <a:t>7</a:t>
            </a:fld>
            <a:endParaRPr lang="en-US"/>
          </a:p>
        </p:txBody>
      </p:sp>
    </p:spTree>
    <p:extLst>
      <p:ext uri="{BB962C8B-B14F-4D97-AF65-F5344CB8AC3E}">
        <p14:creationId xmlns:p14="http://schemas.microsoft.com/office/powerpoint/2010/main" val="263474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224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234" rtl="0" eaLnBrk="1" fontAlgn="auto" latinLnBrk="0" hangingPunct="1">
              <a:lnSpc>
                <a:spcPct val="100000"/>
              </a:lnSpc>
              <a:spcBef>
                <a:spcPts val="0"/>
              </a:spcBef>
              <a:spcAft>
                <a:spcPts val="0"/>
              </a:spcAft>
              <a:buClrTx/>
              <a:buSzTx/>
              <a:buFontTx/>
              <a:buNone/>
              <a:tabLst/>
              <a:defRPr/>
            </a:pPr>
            <a:fld id="{4A28EF99-8128-442D-B414-5E9C1A04C2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3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544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3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3/3/2020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2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4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3/3/2020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19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6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457200" y="328135"/>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descr="A close up of a bottle&#10;&#10;Description automatically generated">
            <a:extLst>
              <a:ext uri="{FF2B5EF4-FFF2-40B4-BE49-F238E27FC236}">
                <a16:creationId xmlns:a16="http://schemas.microsoft.com/office/drawing/2014/main" id="{A9362335-8898-44F5-ABC2-1EADF4144A99}"/>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27284"/>
          <a:stretch/>
        </p:blipFill>
        <p:spPr>
          <a:xfrm>
            <a:off x="7315199" y="977799"/>
            <a:ext cx="7315199" cy="6337402"/>
          </a:xfrm>
          <a:prstGeom prst="rect">
            <a:avLst/>
          </a:prstGeom>
        </p:spPr>
      </p:pic>
      <p:sp>
        <p:nvSpPr>
          <p:cNvPr id="148" name="Rectangle 14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1707921" cy="73152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j-ea"/>
              <a:cs typeface="Calibri"/>
            </a:endParaRPr>
          </a:p>
        </p:txBody>
      </p:sp>
      <p:sp>
        <p:nvSpPr>
          <p:cNvPr id="150" name="Rectangle 14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9948" y="609600"/>
            <a:ext cx="78029"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892" y="2606378"/>
            <a:ext cx="3961181" cy="975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286C359-768D-4222-BD5C-D24DBD25634C}"/>
              </a:ext>
            </a:extLst>
          </p:cNvPr>
          <p:cNvSpPr txBox="1"/>
          <p:nvPr/>
        </p:nvSpPr>
        <p:spPr>
          <a:xfrm>
            <a:off x="123633" y="1752600"/>
            <a:ext cx="6886767" cy="6401753"/>
          </a:xfrm>
          <a:prstGeom prst="rect">
            <a:avLst/>
          </a:prstGeom>
          <a:noFill/>
        </p:spPr>
        <p:txBody>
          <a:bodyPr wrap="square" rtlCol="0">
            <a:spAutoFit/>
          </a:bodyPr>
          <a:lstStyle/>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Max ABV &amp; IBU by State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ABV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CO (12.8%)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Lee Hill Series Vol. 5 Belgian Style Quadrupel Ale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ABV Beer – CA (0.1%)</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Scotty K NA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State with Max IBU Beer – </a:t>
            </a:r>
            <a:r>
              <a:rPr kumimoji="0" lang="en-US" sz="3200" b="0" i="0" u="none" strike="noStrike" kern="1200" cap="none" spc="0" normalizeH="0" baseline="0" noProof="0" dirty="0">
                <a:ln>
                  <a:noFill/>
                </a:ln>
                <a:solidFill>
                  <a:srgbClr val="F79646"/>
                </a:solidFill>
                <a:effectLst/>
                <a:uLnTx/>
                <a:uFillTx/>
                <a:latin typeface="Calibri"/>
                <a:ea typeface="+mn-ea"/>
                <a:cs typeface="+mn-cs"/>
              </a:rPr>
              <a:t>OR (138)</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Bitter Bitch Imperial IPA</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Calibri"/>
                <a:ea typeface="+mn-ea"/>
                <a:cs typeface="+mn-cs"/>
              </a:rPr>
              <a:t>State with Min IBU Beer – CA (4)</a:t>
            </a:r>
          </a:p>
          <a:p>
            <a:pPr marL="0" marR="0" lvl="0" indent="0" algn="l" defTabSz="914234"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75000"/>
                  </a:prstClr>
                </a:solidFill>
                <a:effectLst/>
                <a:uLnTx/>
                <a:uFillTx/>
                <a:latin typeface="Calibri"/>
                <a:ea typeface="+mn-ea"/>
                <a:cs typeface="+mn-cs"/>
              </a:rPr>
              <a:t>Summer Solstice</a:t>
            </a: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79062F43-4EFB-4DAD-A9EF-70D6B74062F9}"/>
              </a:ext>
            </a:extLst>
          </p:cNvPr>
          <p:cNvSpPr/>
          <p:nvPr/>
        </p:nvSpPr>
        <p:spPr>
          <a:xfrm>
            <a:off x="46542" y="1377698"/>
            <a:ext cx="7086597" cy="5937502"/>
          </a:xfrm>
          <a:prstGeom prst="roundRect">
            <a:avLst/>
          </a:prstGeom>
          <a:solidFill>
            <a:srgbClr val="FFC000">
              <a:alpha val="39000"/>
            </a:srgb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94300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9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9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52088" cy="7314711"/>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20746" y="1382972"/>
            <a:ext cx="5065161" cy="2035030"/>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3400" b="1">
                <a:latin typeface="+mj-lt"/>
                <a:cs typeface="+mj-cs"/>
              </a:rPr>
              <a:t>Analyzing Summary statistics and distribution of ABV variable</a:t>
            </a:r>
          </a:p>
        </p:txBody>
      </p:sp>
      <p:grpSp>
        <p:nvGrpSpPr>
          <p:cNvPr id="103" name="Group 96">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8096" y="682752"/>
            <a:ext cx="1354058" cy="903686"/>
            <a:chOff x="5307830" y="325570"/>
            <a:chExt cx="1128382" cy="847206"/>
          </a:xfrm>
        </p:grpSpPr>
        <p:sp>
          <p:nvSpPr>
            <p:cNvPr id="98"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close up of a logo&#10;&#10;Description automatically generated">
            <a:extLst>
              <a:ext uri="{FF2B5EF4-FFF2-40B4-BE49-F238E27FC236}">
                <a16:creationId xmlns:a16="http://schemas.microsoft.com/office/drawing/2014/main" id="{FEE48001-925E-4610-8538-81867A73CD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76200"/>
            <a:ext cx="7189076" cy="7189076"/>
          </a:xfrm>
          <a:prstGeom prst="rect">
            <a:avLst/>
          </a:prstGeom>
        </p:spPr>
      </p:pic>
      <p:sp>
        <p:nvSpPr>
          <p:cNvPr id="5" name="Rectangle 4">
            <a:extLst>
              <a:ext uri="{FF2B5EF4-FFF2-40B4-BE49-F238E27FC236}">
                <a16:creationId xmlns:a16="http://schemas.microsoft.com/office/drawing/2014/main" id="{835714B1-3580-3149-88B1-C708E7034209}"/>
              </a:ext>
            </a:extLst>
          </p:cNvPr>
          <p:cNvSpPr/>
          <p:nvPr/>
        </p:nvSpPr>
        <p:spPr>
          <a:xfrm>
            <a:off x="-76200" y="3429000"/>
            <a:ext cx="6274675" cy="3607678"/>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endParaRPr lang="en-US" sz="1200" dirty="0">
              <a:solidFill>
                <a:schemeClr val="bg1"/>
              </a:solidFill>
            </a:endParaRPr>
          </a:p>
          <a:p>
            <a:pPr indent="-228600" defTabSz="914400">
              <a:lnSpc>
                <a:spcPct val="90000"/>
              </a:lnSpc>
              <a:spcAft>
                <a:spcPts val="600"/>
              </a:spcAft>
              <a:buFont typeface="Arial" panose="020B0604020202020204" pitchFamily="34" charset="0"/>
              <a:buChar char="•"/>
            </a:pPr>
            <a:r>
              <a:rPr lang="en-US" sz="1400" dirty="0">
                <a:solidFill>
                  <a:schemeClr val="bg1"/>
                </a:solidFill>
              </a:rPr>
              <a:t> Min. 	1st Qu.  	Median    	Mean 	3rd Qu.   	 Max.    	NA's </a:t>
            </a:r>
          </a:p>
          <a:p>
            <a:pPr indent="-228600" defTabSz="914400">
              <a:lnSpc>
                <a:spcPct val="90000"/>
              </a:lnSpc>
              <a:spcAft>
                <a:spcPts val="600"/>
              </a:spcAft>
              <a:buFont typeface="Arial" panose="020B0604020202020204" pitchFamily="34" charset="0"/>
              <a:buChar char="•"/>
            </a:pPr>
            <a:r>
              <a:rPr lang="en-US" sz="1400" dirty="0">
                <a:solidFill>
                  <a:schemeClr val="bg1"/>
                </a:solidFill>
              </a:rPr>
              <a:t>0.00100	 0.05000 	0.05700 	0.05993 	0.06800	 0.12800      	62</a:t>
            </a:r>
          </a:p>
          <a:p>
            <a:pPr defTabSz="914400">
              <a:lnSpc>
                <a:spcPct val="90000"/>
              </a:lnSpc>
              <a:spcAft>
                <a:spcPts val="600"/>
              </a:spcAft>
            </a:pPr>
            <a:endParaRPr lang="en-US" sz="12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From the summary statistics, it can be inferred that the ABV of our craft beers dataset follows a normal distribution because the median and the mean values are very close.</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There is a slight right skew to the data. Also from the Median  One thing to note is that 75% of all the beers have a 5% ABV or more. However, the interquartile distance is only 1.8% suggesting that 50% of the data is bounded between 5% and 6.8% ABV. </a:t>
            </a:r>
          </a:p>
          <a:p>
            <a:pPr marL="457200" indent="-228600" defTabSz="914400">
              <a:lnSpc>
                <a:spcPct val="90000"/>
              </a:lnSpc>
              <a:spcAft>
                <a:spcPts val="600"/>
              </a:spcAft>
              <a:buFont typeface="Arial" panose="020B0604020202020204" pitchFamily="34" charset="0"/>
              <a:buChar char="•"/>
            </a:pPr>
            <a:endParaRPr lang="en-US" sz="1400" dirty="0">
              <a:solidFill>
                <a:schemeClr val="bg1"/>
              </a:solidFill>
            </a:endParaRPr>
          </a:p>
          <a:p>
            <a:pPr marL="457200" indent="-228600" defTabSz="914400">
              <a:lnSpc>
                <a:spcPct val="90000"/>
              </a:lnSpc>
              <a:spcAft>
                <a:spcPts val="600"/>
              </a:spcAft>
              <a:buFont typeface="Arial" panose="020B0604020202020204" pitchFamily="34" charset="0"/>
              <a:buChar char="•"/>
            </a:pPr>
            <a:r>
              <a:rPr lang="en-US" sz="1400" dirty="0">
                <a:solidFill>
                  <a:schemeClr val="bg1"/>
                </a:solidFill>
              </a:rPr>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sp>
        <p:nvSpPr>
          <p:cNvPr id="8" name="Rectangle 7">
            <a:extLst>
              <a:ext uri="{FF2B5EF4-FFF2-40B4-BE49-F238E27FC236}">
                <a16:creationId xmlns:a16="http://schemas.microsoft.com/office/drawing/2014/main" id="{0C6D7A31-0F9B-D648-A7D4-965C14FC3D73}"/>
              </a:ext>
            </a:extLst>
          </p:cNvPr>
          <p:cNvSpPr/>
          <p:nvPr/>
        </p:nvSpPr>
        <p:spPr>
          <a:xfrm>
            <a:off x="36244" y="990600"/>
            <a:ext cx="4535950" cy="5632311"/>
          </a:xfrm>
          <a:prstGeom prst="rect">
            <a:avLst/>
          </a:prstGeom>
        </p:spPr>
        <p:txBody>
          <a:bodyPr wrap="square">
            <a:spAutoFit/>
          </a:bodyPr>
          <a:lstStyle/>
          <a:p>
            <a:r>
              <a:rPr lang="en-US" dirty="0"/>
              <a:t>The scatterplot provides visual evidence for a moderate positive linear relationship between the alcohol content and the IBU values (R-Squared 0.6655), meaning that 66.55% of the variation in the IBU of craft beers is explained by the Alcohol By Volume variable .</a:t>
            </a:r>
          </a:p>
          <a:p>
            <a:endParaRPr lang="en-US" dirty="0"/>
          </a:p>
          <a:p>
            <a:r>
              <a:rPr lang="en-US" dirty="0"/>
              <a:t>This means that there are numerous other factors that may affect the IBU but are not accounted for in this linear regression. A simple way to define this relationship is that for every 10 point increase in the IBU value, there is an increase of .34% units in the ABV value (</a:t>
            </a:r>
            <a:r>
              <a:rPr lang="en-US" dirty="0" err="1"/>
              <a:t>pvalue</a:t>
            </a:r>
            <a:r>
              <a:rPr lang="en-US" dirty="0"/>
              <a:t> &lt; 0.001).</a:t>
            </a:r>
          </a:p>
          <a:p>
            <a:endParaRPr lang="en-US" dirty="0"/>
          </a:p>
          <a:p>
            <a:endParaRPr lang="en-US" dirty="0"/>
          </a:p>
          <a:p>
            <a:r>
              <a:rPr lang="en-US" dirty="0"/>
              <a:t>Also to keep in mind for this regression analysis that 40% of the IBU data is missing. This could be strongly influencing the regression coefficients.</a:t>
            </a:r>
          </a:p>
        </p:txBody>
      </p:sp>
      <p:pic>
        <p:nvPicPr>
          <p:cNvPr id="2" name="Picture 1"/>
          <p:cNvPicPr>
            <a:picLocks noChangeAspect="1"/>
          </p:cNvPicPr>
          <p:nvPr/>
        </p:nvPicPr>
        <p:blipFill>
          <a:blip r:embed="rId3"/>
          <a:stretch>
            <a:fillRect/>
          </a:stretch>
        </p:blipFill>
        <p:spPr>
          <a:xfrm>
            <a:off x="5029200" y="990600"/>
            <a:ext cx="8769324" cy="5867400"/>
          </a:xfrm>
          <a:prstGeom prst="rect">
            <a:avLst/>
          </a:prstGeom>
        </p:spPr>
      </p:pic>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types of beers</a:t>
            </a:r>
          </a:p>
        </p:txBody>
      </p:sp>
      <p:sp>
        <p:nvSpPr>
          <p:cNvPr id="5" name="Rectangle 4">
            <a:extLst>
              <a:ext uri="{FF2B5EF4-FFF2-40B4-BE49-F238E27FC236}">
                <a16:creationId xmlns:a16="http://schemas.microsoft.com/office/drawing/2014/main" id="{D2AA725A-2C82-EA42-9C2B-9870BCE6F4C9}"/>
              </a:ext>
            </a:extLst>
          </p:cNvPr>
          <p:cNvSpPr/>
          <p:nvPr/>
        </p:nvSpPr>
        <p:spPr>
          <a:xfrm>
            <a:off x="26719" y="657342"/>
            <a:ext cx="14298881"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type of beer you plan to produce (IPA vs standard Ales)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3089D8B-C527-A84A-BCBB-DB96868EC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752600"/>
            <a:ext cx="3357757" cy="4315611"/>
          </a:xfrm>
          <a:prstGeom prst="rect">
            <a:avLst/>
          </a:prstGeom>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569B9836-36CF-024E-A378-023F02E290D0}"/>
              </a:ext>
            </a:extLst>
          </p:cNvPr>
          <p:cNvSpPr/>
          <p:nvPr/>
        </p:nvSpPr>
        <p:spPr>
          <a:xfrm>
            <a:off x="1371600" y="6501622"/>
            <a:ext cx="10908175" cy="646331"/>
          </a:xfrm>
          <a:prstGeom prst="rect">
            <a:avLst/>
          </a:prstGeom>
        </p:spPr>
        <p:txBody>
          <a:bodyPr wrap="square">
            <a:spAutoFit/>
          </a:bodyPr>
          <a:lstStyle/>
          <a:p>
            <a:pPr marL="285750" marR="0" algn="ctr">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Analysis using KNN classification model provided 89% accuracy, it also suggest ~K=5 provides best Mean Accuracy </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81000" y="1759135"/>
            <a:ext cx="6486525" cy="4010025"/>
          </a:xfrm>
          <a:prstGeom prst="rect">
            <a:avLst/>
          </a:prstGeom>
        </p:spPr>
      </p:pic>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Digging Deeper – does type matter?</a:t>
            </a:r>
          </a:p>
        </p:txBody>
      </p:sp>
      <p:pic>
        <p:nvPicPr>
          <p:cNvPr id="2" name="Picture 1"/>
          <p:cNvPicPr>
            <a:picLocks noChangeAspect="1"/>
          </p:cNvPicPr>
          <p:nvPr/>
        </p:nvPicPr>
        <p:blipFill>
          <a:blip r:embed="rId3"/>
          <a:stretch>
            <a:fillRect/>
          </a:stretch>
        </p:blipFill>
        <p:spPr>
          <a:xfrm>
            <a:off x="457200" y="1981200"/>
            <a:ext cx="5372100" cy="4333875"/>
          </a:xfrm>
          <a:prstGeom prst="rect">
            <a:avLst/>
          </a:prstGeom>
        </p:spPr>
      </p:pic>
      <p:sp>
        <p:nvSpPr>
          <p:cNvPr id="3" name="TextBox 2"/>
          <p:cNvSpPr txBox="1"/>
          <p:nvPr/>
        </p:nvSpPr>
        <p:spPr>
          <a:xfrm>
            <a:off x="457200" y="1066800"/>
            <a:ext cx="12344400" cy="646331"/>
          </a:xfrm>
          <a:prstGeom prst="rect">
            <a:avLst/>
          </a:prstGeom>
          <a:noFill/>
        </p:spPr>
        <p:txBody>
          <a:bodyPr wrap="square" rtlCol="0">
            <a:spAutoFit/>
          </a:bodyPr>
          <a:lstStyle/>
          <a:p>
            <a:r>
              <a:rPr lang="en-US" dirty="0"/>
              <a:t>Looking at our classification, type definitely plays – if you are an IPA.  IPA’s are strongly predictable based on ABV and IBU. </a:t>
            </a:r>
          </a:p>
          <a:p>
            <a:r>
              <a:rPr lang="en-US" dirty="0"/>
              <a:t>They are a distinct type of beer </a:t>
            </a:r>
          </a:p>
        </p:txBody>
      </p:sp>
      <p:sp>
        <p:nvSpPr>
          <p:cNvPr id="5" name="Rectangle 4">
            <a:extLst>
              <a:ext uri="{FF2B5EF4-FFF2-40B4-BE49-F238E27FC236}">
                <a16:creationId xmlns:a16="http://schemas.microsoft.com/office/drawing/2014/main" id="{8564BD9F-A23F-AF4E-B42F-F8D60DBB5EF7}"/>
              </a:ext>
            </a:extLst>
          </p:cNvPr>
          <p:cNvSpPr/>
          <p:nvPr/>
        </p:nvSpPr>
        <p:spPr>
          <a:xfrm>
            <a:off x="6012324" y="2378422"/>
            <a:ext cx="8458200" cy="3539430"/>
          </a:xfrm>
          <a:prstGeom prst="rect">
            <a:avLst/>
          </a:prstGeom>
        </p:spPr>
        <p:txBody>
          <a:bodyPr wrap="square">
            <a:spAutoFit/>
          </a:bodyPr>
          <a:lstStyle/>
          <a:p>
            <a:r>
              <a:rPr lang="en-US" sz="2400" b="1" dirty="0">
                <a:latin typeface="Calibri" panose="020F0502020204030204" pitchFamily="34" charset="0"/>
              </a:rPr>
              <a:t>Conclusion </a:t>
            </a:r>
            <a:endParaRPr lang="en-US" dirty="0"/>
          </a:p>
          <a:p>
            <a:r>
              <a:rPr lang="en-US" sz="2000" dirty="0">
                <a:latin typeface="Calibri" panose="020F0502020204030204" pitchFamily="34" charset="0"/>
              </a:rPr>
              <a:t>From the case study we could say there’s moderate positive correlation between bitterness and alcohol content of beer. </a:t>
            </a:r>
          </a:p>
          <a:p>
            <a:endParaRPr lang="en-US" sz="2000" dirty="0">
              <a:latin typeface="Calibri" panose="020F0502020204030204" pitchFamily="34" charset="0"/>
            </a:endParaRPr>
          </a:p>
          <a:p>
            <a:r>
              <a:rPr lang="en-US" sz="2000" dirty="0">
                <a:latin typeface="Calibri" panose="020F0502020204030204" pitchFamily="34" charset="0"/>
              </a:rPr>
              <a:t>It suggests there are other factors that’s not accounted for in this case study to be influencing this factor. It would be interesting to know what other factors that’s involved in the brewing process and if those data can be brought in to see if there’s any change in this relationship. </a:t>
            </a:r>
          </a:p>
          <a:p>
            <a:endParaRPr lang="en-US" sz="2000" dirty="0">
              <a:latin typeface="Calibri" panose="020F0502020204030204" pitchFamily="34" charset="0"/>
            </a:endParaRPr>
          </a:p>
          <a:p>
            <a:r>
              <a:rPr lang="en-US" sz="2000" dirty="0">
                <a:latin typeface="Calibri" panose="020F0502020204030204" pitchFamily="34" charset="0"/>
              </a:rPr>
              <a:t>Also further study could be made by filling in the missing IBU data to see what influence this data might produce in this relationship. </a:t>
            </a:r>
            <a:endParaRPr lang="en-US" sz="2000" dirty="0"/>
          </a:p>
        </p:txBody>
      </p:sp>
    </p:spTree>
    <p:extLst>
      <p:ext uri="{BB962C8B-B14F-4D97-AF65-F5344CB8AC3E}">
        <p14:creationId xmlns:p14="http://schemas.microsoft.com/office/powerpoint/2010/main" val="646290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Expansion Plans</a:t>
            </a:r>
          </a:p>
        </p:txBody>
      </p:sp>
      <p:sp>
        <p:nvSpPr>
          <p:cNvPr id="3" name="TextBox 2"/>
          <p:cNvSpPr txBox="1"/>
          <p:nvPr/>
        </p:nvSpPr>
        <p:spPr>
          <a:xfrm>
            <a:off x="457199" y="1066800"/>
            <a:ext cx="8001001" cy="646331"/>
          </a:xfrm>
          <a:prstGeom prst="rect">
            <a:avLst/>
          </a:prstGeom>
          <a:noFill/>
        </p:spPr>
        <p:txBody>
          <a:bodyPr wrap="square" rtlCol="0">
            <a:spAutoFit/>
          </a:bodyPr>
          <a:lstStyle/>
          <a:p>
            <a:r>
              <a:rPr lang="en-US" dirty="0"/>
              <a:t>Budweiser currently has 12 breweries in the US - where is the next logical place to build a brewery?</a:t>
            </a:r>
          </a:p>
        </p:txBody>
      </p:sp>
      <p:pic>
        <p:nvPicPr>
          <p:cNvPr id="6" name="Picture 5"/>
          <p:cNvPicPr>
            <a:picLocks noChangeAspect="1"/>
          </p:cNvPicPr>
          <p:nvPr/>
        </p:nvPicPr>
        <p:blipFill>
          <a:blip r:embed="rId3"/>
          <a:stretch>
            <a:fillRect/>
          </a:stretch>
        </p:blipFill>
        <p:spPr>
          <a:xfrm>
            <a:off x="10183277" y="511215"/>
            <a:ext cx="4132663" cy="2403832"/>
          </a:xfrm>
          <a:prstGeom prst="rect">
            <a:avLst/>
          </a:prstGeom>
        </p:spPr>
      </p:pic>
      <p:pic>
        <p:nvPicPr>
          <p:cNvPr id="7" name="Picture 6"/>
          <p:cNvPicPr>
            <a:picLocks noChangeAspect="1"/>
          </p:cNvPicPr>
          <p:nvPr/>
        </p:nvPicPr>
        <p:blipFill>
          <a:blip r:embed="rId4"/>
          <a:stretch>
            <a:fillRect/>
          </a:stretch>
        </p:blipFill>
        <p:spPr>
          <a:xfrm>
            <a:off x="5029201" y="1879115"/>
            <a:ext cx="4543685" cy="2281896"/>
          </a:xfrm>
          <a:prstGeom prst="rect">
            <a:avLst/>
          </a:prstGeom>
        </p:spPr>
      </p:pic>
      <p:pic>
        <p:nvPicPr>
          <p:cNvPr id="8" name="Picture 7"/>
          <p:cNvPicPr>
            <a:picLocks noChangeAspect="1"/>
          </p:cNvPicPr>
          <p:nvPr/>
        </p:nvPicPr>
        <p:blipFill>
          <a:blip r:embed="rId5"/>
          <a:stretch>
            <a:fillRect/>
          </a:stretch>
        </p:blipFill>
        <p:spPr>
          <a:xfrm>
            <a:off x="109984" y="4342163"/>
            <a:ext cx="4810815" cy="2486158"/>
          </a:xfrm>
          <a:prstGeom prst="rect">
            <a:avLst/>
          </a:prstGeom>
        </p:spPr>
      </p:pic>
      <p:pic>
        <p:nvPicPr>
          <p:cNvPr id="10" name="Picture 9"/>
          <p:cNvPicPr>
            <a:picLocks noChangeAspect="1"/>
          </p:cNvPicPr>
          <p:nvPr/>
        </p:nvPicPr>
        <p:blipFill>
          <a:blip r:embed="rId6"/>
          <a:stretch>
            <a:fillRect/>
          </a:stretch>
        </p:blipFill>
        <p:spPr>
          <a:xfrm>
            <a:off x="109984" y="1879115"/>
            <a:ext cx="4810815" cy="2274204"/>
          </a:xfrm>
          <a:prstGeom prst="rect">
            <a:avLst/>
          </a:prstGeom>
        </p:spPr>
      </p:pic>
      <p:pic>
        <p:nvPicPr>
          <p:cNvPr id="11" name="Picture 10"/>
          <p:cNvPicPr>
            <a:picLocks noChangeAspect="1"/>
          </p:cNvPicPr>
          <p:nvPr/>
        </p:nvPicPr>
        <p:blipFill rotWithShape="1">
          <a:blip r:embed="rId7"/>
          <a:srcRect r="4148"/>
          <a:stretch/>
        </p:blipFill>
        <p:spPr>
          <a:xfrm>
            <a:off x="5029201" y="4357342"/>
            <a:ext cx="4543685" cy="2455739"/>
          </a:xfrm>
          <a:prstGeom prst="rect">
            <a:avLst/>
          </a:prstGeom>
        </p:spPr>
      </p:pic>
      <p:sp>
        <p:nvSpPr>
          <p:cNvPr id="12" name="TextBox 11"/>
          <p:cNvSpPr txBox="1"/>
          <p:nvPr/>
        </p:nvSpPr>
        <p:spPr>
          <a:xfrm>
            <a:off x="10175657" y="3200400"/>
            <a:ext cx="3845143" cy="3416320"/>
          </a:xfrm>
          <a:prstGeom prst="rect">
            <a:avLst/>
          </a:prstGeom>
          <a:noFill/>
        </p:spPr>
        <p:txBody>
          <a:bodyPr wrap="square" rtlCol="0">
            <a:spAutoFit/>
          </a:bodyPr>
          <a:lstStyle/>
          <a:p>
            <a:r>
              <a:rPr lang="en-US" b="1" u="sng" dirty="0"/>
              <a:t>Washington</a:t>
            </a:r>
          </a:p>
          <a:p>
            <a:r>
              <a:rPr lang="en-US" dirty="0"/>
              <a:t>23 Breweries</a:t>
            </a:r>
          </a:p>
          <a:p>
            <a:r>
              <a:rPr lang="en-US" dirty="0"/>
              <a:t>5.5% Median ABV</a:t>
            </a:r>
          </a:p>
          <a:p>
            <a:r>
              <a:rPr lang="en-US" dirty="0"/>
              <a:t>37.0 Median IBU</a:t>
            </a:r>
          </a:p>
          <a:p>
            <a:endParaRPr lang="en-US" dirty="0"/>
          </a:p>
          <a:p>
            <a:r>
              <a:rPr lang="en-US" b="1" u="sng" dirty="0"/>
              <a:t>Budweiser </a:t>
            </a:r>
            <a:r>
              <a:rPr lang="en-US" b="1" u="sng" dirty="0" err="1"/>
              <a:t>comparables</a:t>
            </a:r>
            <a:endParaRPr lang="en-US" b="1" u="sng" dirty="0"/>
          </a:p>
          <a:p>
            <a:r>
              <a:rPr lang="en-US" dirty="0"/>
              <a:t>5.0% ABV</a:t>
            </a:r>
          </a:p>
          <a:p>
            <a:r>
              <a:rPr lang="en-US" dirty="0"/>
              <a:t>7.0 IBU</a:t>
            </a:r>
          </a:p>
          <a:p>
            <a:endParaRPr lang="en-US" dirty="0"/>
          </a:p>
          <a:p>
            <a:r>
              <a:rPr lang="en-US" dirty="0"/>
              <a:t>To be successful in Washington, you need to consider developing a brew with a higher IBU</a:t>
            </a:r>
          </a:p>
        </p:txBody>
      </p:sp>
      <p:sp>
        <p:nvSpPr>
          <p:cNvPr id="13" name="TextBox 12"/>
          <p:cNvSpPr txBox="1"/>
          <p:nvPr/>
        </p:nvSpPr>
        <p:spPr>
          <a:xfrm>
            <a:off x="10668000" y="152400"/>
            <a:ext cx="3505200" cy="369332"/>
          </a:xfrm>
          <a:prstGeom prst="rect">
            <a:avLst/>
          </a:prstGeom>
          <a:noFill/>
        </p:spPr>
        <p:txBody>
          <a:bodyPr wrap="square" rtlCol="0">
            <a:spAutoFit/>
          </a:bodyPr>
          <a:lstStyle/>
          <a:p>
            <a:r>
              <a:rPr lang="en-US" dirty="0"/>
              <a:t>Budweiser Brewery Locations</a:t>
            </a:r>
          </a:p>
        </p:txBody>
      </p:sp>
    </p:spTree>
    <p:extLst>
      <p:ext uri="{BB962C8B-B14F-4D97-AF65-F5344CB8AC3E}">
        <p14:creationId xmlns:p14="http://schemas.microsoft.com/office/powerpoint/2010/main" val="918086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C5E1D13B-3A3C-462E-A6FF-A3D5A3881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7315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Freeform 6">
            <a:extLst>
              <a:ext uri="{FF2B5EF4-FFF2-40B4-BE49-F238E27FC236}">
                <a16:creationId xmlns:a16="http://schemas.microsoft.com/office/drawing/2014/main" id="{B82AB0A7-5ADB-43AA-A85D-9EB9D8BC0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3056" y="960868"/>
            <a:ext cx="911542" cy="609169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2" name="Freeform 7">
            <a:extLst>
              <a:ext uri="{FF2B5EF4-FFF2-40B4-BE49-F238E27FC236}">
                <a16:creationId xmlns:a16="http://schemas.microsoft.com/office/drawing/2014/main" id="{94214E17-97F3-4B04-AAE9-03BA148AE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450" y="675376"/>
            <a:ext cx="579184" cy="5889508"/>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1" name="Rectangle 8">
            <a:extLst>
              <a:ext uri="{FF2B5EF4-FFF2-40B4-BE49-F238E27FC236}">
                <a16:creationId xmlns:a16="http://schemas.microsoft.com/office/drawing/2014/main" id="{EC9D92EA-1FC7-47BC-8749-59CAF27E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676352"/>
            <a:ext cx="8730635" cy="56017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23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Title 1">
            <a:extLst>
              <a:ext uri="{FF2B5EF4-FFF2-40B4-BE49-F238E27FC236}">
                <a16:creationId xmlns:a16="http://schemas.microsoft.com/office/drawing/2014/main" id="{AEE651BF-9AE9-4E0D-A467-DC7D9CA3DB20}"/>
              </a:ext>
            </a:extLst>
          </p:cNvPr>
          <p:cNvSpPr txBox="1">
            <a:spLocks/>
          </p:cNvSpPr>
          <p:nvPr/>
        </p:nvSpPr>
        <p:spPr>
          <a:xfrm>
            <a:off x="965041" y="1014691"/>
            <a:ext cx="7379514" cy="1269915"/>
          </a:xfrm>
          <a:prstGeom prst="rect">
            <a:avLst/>
          </a:prstGeom>
        </p:spPr>
        <p:txBody>
          <a:bodyPr vert="horz" lIns="91440" tIns="45720" rIns="91440" bIns="45720" numCol="1" rtlCol="0" anchor="ctr"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4100" b="1" i="0" u="none" strike="noStrike" kern="1200" cap="none" spc="0" normalizeH="0" baseline="0" noProof="0" dirty="0">
              <a:ln>
                <a:noFill/>
              </a:ln>
              <a:solidFill>
                <a:srgbClr val="FFFFFF"/>
              </a:solidFill>
              <a:effectLst/>
              <a:uLnTx/>
              <a:uFillTx/>
              <a:latin typeface="Calibri"/>
              <a:ea typeface="+mj-ea"/>
              <a:cs typeface="Calibri"/>
            </a:endParaRPr>
          </a:p>
        </p:txBody>
      </p:sp>
      <p:sp>
        <p:nvSpPr>
          <p:cNvPr id="4" name="Rectangle 3">
            <a:extLst>
              <a:ext uri="{FF2B5EF4-FFF2-40B4-BE49-F238E27FC236}">
                <a16:creationId xmlns:a16="http://schemas.microsoft.com/office/drawing/2014/main" id="{D646F355-819F-E641-BE9A-FA7352ECEB5B}"/>
              </a:ext>
            </a:extLst>
          </p:cNvPr>
          <p:cNvSpPr/>
          <p:nvPr/>
        </p:nvSpPr>
        <p:spPr>
          <a:xfrm>
            <a:off x="152400" y="1014691"/>
            <a:ext cx="8200426" cy="4888357"/>
          </a:xfrm>
          <a:prstGeom prst="rect">
            <a:avLst/>
          </a:prstGeom>
        </p:spPr>
        <p:txBody>
          <a:bodyPr vert="horz" lIns="91440" tIns="45720" rIns="91440" bIns="45720" rtlCol="0" anchor="t">
            <a:normAutofit/>
          </a:bodyPr>
          <a:lstStyle/>
          <a:p>
            <a:pPr marL="228600" marR="0" lvl="0" algn="l" defTabSz="914400" rtl="0" eaLnBrk="1" fontAlgn="auto" latinLnBrk="0" hangingPunct="1">
              <a:lnSpc>
                <a:spcPct val="90000"/>
              </a:lnSpc>
              <a:spcBef>
                <a:spcPts val="0"/>
              </a:spcBef>
              <a:spcAft>
                <a:spcPts val="600"/>
              </a:spcAft>
              <a:buClrTx/>
              <a:buSzTx/>
              <a:tabLst/>
              <a:defRPr/>
            </a:pPr>
            <a:r>
              <a:rPr kumimoji="0" lang="en-US" sz="6000" b="0" i="0" u="none" strike="noStrike" kern="1200" cap="none" spc="0" normalizeH="0" baseline="0" noProof="0" dirty="0">
                <a:ln>
                  <a:noFill/>
                </a:ln>
                <a:solidFill>
                  <a:srgbClr val="FEFFFF"/>
                </a:solidFill>
                <a:effectLst/>
                <a:uLnTx/>
                <a:uFillTx/>
                <a:latin typeface="Calibri"/>
                <a:ea typeface="+mn-ea"/>
                <a:cs typeface="+mn-cs"/>
              </a:rPr>
              <a:t>Thank You</a:t>
            </a:r>
          </a:p>
        </p:txBody>
      </p:sp>
      <p:pic>
        <p:nvPicPr>
          <p:cNvPr id="3" name="Picture 2" descr="A picture containing food&#10;&#10;Description automatically generated">
            <a:extLst>
              <a:ext uri="{FF2B5EF4-FFF2-40B4-BE49-F238E27FC236}">
                <a16:creationId xmlns:a16="http://schemas.microsoft.com/office/drawing/2014/main" id="{90BC73A8-C4E8-4B38-BB8E-0F0A8F560499}"/>
              </a:ext>
            </a:extLst>
          </p:cNvPr>
          <p:cNvPicPr>
            <a:picLocks noChangeAspect="1"/>
          </p:cNvPicPr>
          <p:nvPr/>
        </p:nvPicPr>
        <p:blipFill rotWithShape="1">
          <a:blip r:embed="rId3">
            <a:extLst>
              <a:ext uri="{28A0092B-C50C-407E-A947-70E740481C1C}">
                <a14:useLocalDpi xmlns:a14="http://schemas.microsoft.com/office/drawing/2010/main" val="0"/>
              </a:ext>
            </a:extLst>
          </a:blip>
          <a:srcRect l="29756" r="14428" b="1"/>
          <a:stretch/>
        </p:blipFill>
        <p:spPr>
          <a:xfrm>
            <a:off x="9064964" y="1444245"/>
            <a:ext cx="5565070" cy="5608319"/>
          </a:xfrm>
          <a:prstGeom prst="rect">
            <a:avLst/>
          </a:prstGeom>
        </p:spPr>
      </p:pic>
    </p:spTree>
    <p:extLst>
      <p:ext uri="{BB962C8B-B14F-4D97-AF65-F5344CB8AC3E}">
        <p14:creationId xmlns:p14="http://schemas.microsoft.com/office/powerpoint/2010/main" val="3451284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1111"/>
          <a:stretch/>
        </p:blipFill>
        <p:spPr>
          <a:xfrm>
            <a:off x="0" y="0"/>
            <a:ext cx="14630400" cy="7315200"/>
          </a:xfrm>
          <a:prstGeom prst="rect">
            <a:avLst/>
          </a:prstGeom>
        </p:spPr>
      </p:pic>
      <p:sp>
        <p:nvSpPr>
          <p:cNvPr id="119" name="Title 1">
            <a:extLst>
              <a:ext uri="{FF2B5EF4-FFF2-40B4-BE49-F238E27FC236}">
                <a16:creationId xmlns:a16="http://schemas.microsoft.com/office/drawing/2014/main" id="{AEE651BF-9AE9-4E0D-A467-DC7D9CA3DB20}"/>
              </a:ext>
            </a:extLst>
          </p:cNvPr>
          <p:cNvSpPr txBox="1">
            <a:spLocks/>
          </p:cNvSpPr>
          <p:nvPr/>
        </p:nvSpPr>
        <p:spPr>
          <a:xfrm>
            <a:off x="228600" y="152400"/>
            <a:ext cx="11754678"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Agenda</a:t>
            </a:r>
          </a:p>
        </p:txBody>
      </p:sp>
      <p:sp>
        <p:nvSpPr>
          <p:cNvPr id="7" name="Rectangle 6">
            <a:extLst>
              <a:ext uri="{FF2B5EF4-FFF2-40B4-BE49-F238E27FC236}">
                <a16:creationId xmlns:a16="http://schemas.microsoft.com/office/drawing/2014/main" id="{B5013B00-D5F1-F54D-A4E3-BEC7E7F3B049}"/>
              </a:ext>
            </a:extLst>
          </p:cNvPr>
          <p:cNvSpPr/>
          <p:nvPr/>
        </p:nvSpPr>
        <p:spPr>
          <a:xfrm>
            <a:off x="1752600" y="1828800"/>
            <a:ext cx="115062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Evaluating the competition</a:t>
            </a:r>
          </a:p>
          <a:p>
            <a:pPr marL="457200" indent="-457200">
              <a:buFont typeface="Arial" panose="020B0604020202020204" pitchFamily="34" charset="0"/>
              <a:buChar char="•"/>
            </a:pPr>
            <a:r>
              <a:rPr lang="en-US" sz="3200" dirty="0">
                <a:solidFill>
                  <a:schemeClr val="bg1"/>
                </a:solidFill>
              </a:rPr>
              <a:t>USA State by State comparison of competing breweries</a:t>
            </a:r>
          </a:p>
          <a:p>
            <a:pPr marL="457200" indent="-457200">
              <a:buFont typeface="Arial" panose="020B0604020202020204" pitchFamily="34" charset="0"/>
              <a:buChar char="•"/>
            </a:pPr>
            <a:r>
              <a:rPr lang="en-US" sz="3200" dirty="0">
                <a:solidFill>
                  <a:schemeClr val="bg1"/>
                </a:solidFill>
              </a:rPr>
              <a:t>ABV Analysis</a:t>
            </a:r>
          </a:p>
          <a:p>
            <a:pPr marL="457200" indent="-457200">
              <a:buFont typeface="Arial" panose="020B0604020202020204" pitchFamily="34" charset="0"/>
              <a:buChar char="•"/>
            </a:pPr>
            <a:r>
              <a:rPr lang="en-US" sz="3200" dirty="0">
                <a:solidFill>
                  <a:schemeClr val="bg1"/>
                </a:solidFill>
              </a:rPr>
              <a:t>IBU Analysis</a:t>
            </a:r>
          </a:p>
          <a:p>
            <a:pPr marL="457200" indent="-457200">
              <a:buFont typeface="Arial" panose="020B0604020202020204" pitchFamily="34" charset="0"/>
              <a:buChar char="•"/>
            </a:pPr>
            <a:r>
              <a:rPr lang="en-US" sz="3200" dirty="0">
                <a:solidFill>
                  <a:schemeClr val="bg1"/>
                </a:solidFill>
              </a:rPr>
              <a:t>Decision Making</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70273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Title 1">
            <a:extLst>
              <a:ext uri="{FF2B5EF4-FFF2-40B4-BE49-F238E27FC236}">
                <a16:creationId xmlns:a16="http://schemas.microsoft.com/office/drawing/2014/main" id="{AEE651BF-9AE9-4E0D-A467-DC7D9CA3DB20}"/>
              </a:ext>
            </a:extLst>
          </p:cNvPr>
          <p:cNvSpPr txBox="1">
            <a:spLocks/>
          </p:cNvSpPr>
          <p:nvPr/>
        </p:nvSpPr>
        <p:spPr>
          <a:xfrm>
            <a:off x="5958516" y="671219"/>
            <a:ext cx="7903789" cy="1371904"/>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a:ln>
                  <a:noFill/>
                </a:ln>
                <a:solidFill>
                  <a:prstClr val="black"/>
                </a:solidFill>
                <a:effectLst/>
                <a:uLnTx/>
                <a:uFillTx/>
                <a:latin typeface="Calibri"/>
                <a:ea typeface="+mj-ea"/>
                <a:cs typeface="Calibri"/>
              </a:rPr>
              <a:t>Agenda</a:t>
            </a:r>
          </a:p>
        </p:txBody>
      </p:sp>
      <p:sp>
        <p:nvSpPr>
          <p:cNvPr id="97" name="Rectangle 96">
            <a:extLst>
              <a:ext uri="{FF2B5EF4-FFF2-40B4-BE49-F238E27FC236}">
                <a16:creationId xmlns:a16="http://schemas.microsoft.com/office/drawing/2014/main" id="{FD1B0949-1689-4CD7-A77E-85C74B30FE8F}"/>
              </a:ext>
            </a:extLst>
          </p:cNvPr>
          <p:cNvSpPr/>
          <p:nvPr/>
        </p:nvSpPr>
        <p:spPr>
          <a:xfrm>
            <a:off x="5958517" y="2600960"/>
            <a:ext cx="7903787" cy="4037780"/>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Evaluating the competition</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USA State by State comparison of competing breweries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ABV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IBU Analysis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300" b="0" i="0" u="none" strike="noStrike" kern="1200" cap="none" spc="0" normalizeH="0" baseline="0" noProof="0">
                <a:ln>
                  <a:noFill/>
                </a:ln>
                <a:solidFill>
                  <a:prstClr val="black"/>
                </a:solidFill>
                <a:effectLst/>
                <a:uLnTx/>
                <a:uFillTx/>
                <a:latin typeface="Calibri"/>
                <a:ea typeface="+mn-ea"/>
                <a:cs typeface="+mn-cs"/>
              </a:rPr>
              <a:t>Decision Making</a:t>
            </a:r>
          </a:p>
        </p:txBody>
      </p:sp>
      <p:pic>
        <p:nvPicPr>
          <p:cNvPr id="29" name="Picture 28" descr="A picture containing cup, table, glass, food&#10;&#10;Description automatically generated">
            <a:extLst>
              <a:ext uri="{FF2B5EF4-FFF2-40B4-BE49-F238E27FC236}">
                <a16:creationId xmlns:a16="http://schemas.microsoft.com/office/drawing/2014/main" id="{2506A319-6E44-47BB-9D66-919285FA618A}"/>
              </a:ext>
            </a:extLst>
          </p:cNvPr>
          <p:cNvPicPr>
            <a:picLocks noChangeAspect="1"/>
          </p:cNvPicPr>
          <p:nvPr/>
        </p:nvPicPr>
        <p:blipFill rotWithShape="1">
          <a:blip r:embed="rId3">
            <a:extLst>
              <a:ext uri="{28A0092B-C50C-407E-A947-70E740481C1C}">
                <a14:useLocalDpi xmlns:a14="http://schemas.microsoft.com/office/drawing/2010/main" val="0"/>
              </a:ext>
            </a:extLst>
          </a:blip>
          <a:srcRect l="11147" r="46079"/>
          <a:stretch/>
        </p:blipFill>
        <p:spPr>
          <a:xfrm>
            <a:off x="20" y="10"/>
            <a:ext cx="5562689" cy="7315190"/>
          </a:xfrm>
          <a:prstGeom prst="rect">
            <a:avLst/>
          </a:prstGeom>
          <a:effectLst/>
        </p:spPr>
      </p:pic>
      <p:cxnSp>
        <p:nvCxnSpPr>
          <p:cNvPr id="129" name="Straight Connector 12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120" y="2256124"/>
            <a:ext cx="7571232" cy="0"/>
          </a:xfrm>
          <a:prstGeom prst="line">
            <a:avLst/>
          </a:prstGeom>
          <a:ln w="19050">
            <a:solidFill>
              <a:srgbClr val="FEE90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635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11575" y="1484674"/>
            <a:ext cx="7631575" cy="4709772"/>
          </a:xfrm>
          <a:prstGeom prst="rect">
            <a:avLst/>
          </a:prstGeom>
          <a:effectLst>
            <a:outerShdw blurRad="50800" dist="38100" dir="5400000" algn="t" rotWithShape="0">
              <a:prstClr val="black">
                <a:alpha val="40000"/>
              </a:prstClr>
            </a:outerShdw>
          </a:effectLst>
        </p:spPr>
      </p:pic>
      <p:pic>
        <p:nvPicPr>
          <p:cNvPr id="15361" name="Picture 1" descr="page1image475637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366578"/>
            <a:ext cx="6096000" cy="4827868"/>
          </a:xfrm>
          <a:prstGeom prst="rect">
            <a:avLst/>
          </a:prstGeom>
          <a:noFill/>
          <a:effectLst>
            <a:outerShdw blurRad="50800" dist="50800" dir="5400000" algn="ctr" rotWithShape="0">
              <a:srgbClr val="000000">
                <a:alpha val="51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3446"/>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Missing Values in the Dataset</a:t>
            </a:r>
          </a:p>
        </p:txBody>
      </p:sp>
      <p:sp>
        <p:nvSpPr>
          <p:cNvPr id="2" name="Rectangle 1">
            <a:extLst>
              <a:ext uri="{FF2B5EF4-FFF2-40B4-BE49-F238E27FC236}">
                <a16:creationId xmlns:a16="http://schemas.microsoft.com/office/drawing/2014/main" id="{E70C53B3-4307-9C44-A8FC-A77B1786BBA1}"/>
              </a:ext>
            </a:extLst>
          </p:cNvPr>
          <p:cNvSpPr/>
          <p:nvPr/>
        </p:nvSpPr>
        <p:spPr>
          <a:xfrm>
            <a:off x="120162" y="678212"/>
            <a:ext cx="13563600" cy="4247317"/>
          </a:xfrm>
          <a:prstGeom prst="rect">
            <a:avLst/>
          </a:prstGeom>
        </p:spPr>
        <p:txBody>
          <a:bodyPr wrap="square">
            <a:spAutoFit/>
          </a:bodyPr>
          <a:lstStyle/>
          <a:p>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a:latin typeface="Arial" panose="020B0604020202020204" pitchFamily="34" charset="0"/>
              </a:rPr>
              <a:t>Our final dataset consisted of 1341 observations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495525"/>
            <a:ext cx="1371600" cy="1380744"/>
          </a:xfrm>
          <a:prstGeom prst="rect">
            <a:avLst/>
          </a:prstGeom>
        </p:spPr>
      </p:pic>
      <p:pic>
        <p:nvPicPr>
          <p:cNvPr id="7" name="Picture 6"/>
          <p:cNvPicPr>
            <a:picLocks noChangeAspect="1"/>
          </p:cNvPicPr>
          <p:nvPr/>
        </p:nvPicPr>
        <p:blipFill>
          <a:blip r:embed="rId4"/>
          <a:stretch>
            <a:fillRect/>
          </a:stretch>
        </p:blipFill>
        <p:spPr>
          <a:xfrm>
            <a:off x="10744200" y="5495525"/>
            <a:ext cx="1828800" cy="153768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5495525"/>
            <a:ext cx="1676400" cy="134950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5257800"/>
            <a:ext cx="1913697" cy="1913697"/>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12091" t="28679" r="12343" b="27547"/>
          <a:stretch/>
        </p:blipFill>
        <p:spPr>
          <a:xfrm>
            <a:off x="11359847" y="211805"/>
            <a:ext cx="2923262" cy="1130328"/>
          </a:xfrm>
          <a:prstGeom prst="rect">
            <a:avLst/>
          </a:prstGeom>
        </p:spPr>
      </p:pic>
    </p:spTree>
    <p:extLst>
      <p:ext uri="{BB962C8B-B14F-4D97-AF65-F5344CB8AC3E}">
        <p14:creationId xmlns:p14="http://schemas.microsoft.com/office/powerpoint/2010/main" val="3271034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 name="Title 1">
            <a:extLst>
              <a:ext uri="{FF2B5EF4-FFF2-40B4-BE49-F238E27FC236}">
                <a16:creationId xmlns:a16="http://schemas.microsoft.com/office/drawing/2014/main" id="{AEE651BF-9AE9-4E0D-A467-DC7D9CA3DB20}"/>
              </a:ext>
            </a:extLst>
          </p:cNvPr>
          <p:cNvSpPr txBox="1">
            <a:spLocks/>
          </p:cNvSpPr>
          <p:nvPr/>
        </p:nvSpPr>
        <p:spPr>
          <a:xfrm>
            <a:off x="786384" y="389467"/>
            <a:ext cx="6144136" cy="1805656"/>
          </a:xfrm>
          <a:prstGeom prst="rect">
            <a:avLst/>
          </a:prstGeom>
        </p:spPr>
        <p:txBody>
          <a:bodyPr vert="horz" lIns="91440" tIns="45720" rIns="91440" bIns="45720" numCol="1" rtlCol="0" anchor="ctr" anchorCtr="0" compatLnSpc="1">
            <a:prstTxWarp prst="textNoShape">
              <a:avLst/>
            </a:prstTxWarp>
            <a:normAutofit lnSpcReduction="10000"/>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marL="0" marR="0" lvl="0" indent="0" algn="l" defTabSz="914400" rtl="0" eaLnBrk="1" fontAlgn="base" latinLnBrk="0" hangingPunct="1">
              <a:lnSpc>
                <a:spcPct val="90000"/>
              </a:lnSpc>
              <a:spcBef>
                <a:spcPct val="0"/>
              </a:spcBef>
              <a:spcAft>
                <a:spcPts val="60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libri"/>
              <a:ea typeface="+mj-ea"/>
              <a:cs typeface="Calibri"/>
            </a:endParaRPr>
          </a:p>
          <a:p>
            <a:pPr marL="0" marR="0" lvl="0" indent="0" algn="l" defTabSz="914400" rtl="0" eaLnBrk="1" fontAlgn="base" latinLnBrk="0" hangingPunct="1">
              <a:lnSpc>
                <a:spcPct val="90000"/>
              </a:lnSpc>
              <a:spcBef>
                <a:spcPct val="0"/>
              </a:spcBef>
              <a:spcAft>
                <a:spcPts val="600"/>
              </a:spcAft>
              <a:buClrTx/>
              <a:buSzTx/>
              <a:buFontTx/>
              <a:buNone/>
              <a:tabLst/>
              <a:defRPr/>
            </a:pPr>
            <a:endParaRPr lang="en-US" sz="4000" b="1" dirty="0">
              <a:solidFill>
                <a:prstClr val="black"/>
              </a:solidFill>
            </a:endParaRPr>
          </a:p>
          <a:p>
            <a:pPr marL="0" marR="0" lvl="0" indent="0" algn="l" defTabSz="914400" rtl="0" eaLnBrk="1" fontAlgn="base"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a:ea typeface="+mj-ea"/>
                <a:cs typeface="Calibri"/>
              </a:rPr>
              <a:t>Data Review</a:t>
            </a:r>
          </a:p>
        </p:txBody>
      </p:sp>
      <p:cxnSp>
        <p:nvCxnSpPr>
          <p:cNvPr id="205" name="Straight Arrow Connector 19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384" y="2470912"/>
            <a:ext cx="54864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46F355-819F-E641-BE9A-FA7352ECEB5B}"/>
              </a:ext>
            </a:extLst>
          </p:cNvPr>
          <p:cNvSpPr/>
          <p:nvPr/>
        </p:nvSpPr>
        <p:spPr>
          <a:xfrm>
            <a:off x="786385" y="2746702"/>
            <a:ext cx="6144135" cy="3693044"/>
          </a:xfrm>
          <a:prstGeom prst="rect">
            <a:avLst/>
          </a:prstGeom>
        </p:spPr>
        <p:txBody>
          <a:bodyPr vert="horz" lIns="91440" tIns="45720" rIns="91440" bIns="45720" rtlCol="0">
            <a:normAutofit/>
          </a:bodyPr>
          <a:lstStyle/>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Original dataset of </a:t>
            </a:r>
            <a:r>
              <a:rPr kumimoji="0" lang="en-US" sz="3200" b="0" i="0" u="none" strike="noStrike" kern="1200" cap="none" spc="0" normalizeH="0" baseline="0" noProof="0" dirty="0">
                <a:ln>
                  <a:noFill/>
                </a:ln>
                <a:solidFill>
                  <a:srgbClr val="0078D7"/>
                </a:solidFill>
                <a:effectLst/>
                <a:uLnTx/>
                <a:uFillTx/>
                <a:latin typeface="Calibri"/>
                <a:ea typeface="+mn-ea"/>
                <a:cs typeface="+mn-cs"/>
              </a:rPr>
              <a:t>2410</a:t>
            </a:r>
            <a:r>
              <a:rPr kumimoji="0" lang="en-US" sz="3200" b="0" i="0" u="none" strike="noStrike" kern="1200" cap="none" spc="0" normalizeH="0" baseline="0" noProof="0" dirty="0">
                <a:ln>
                  <a:noFill/>
                </a:ln>
                <a:solidFill>
                  <a:prstClr val="black"/>
                </a:solidFill>
                <a:effectLst/>
                <a:uLnTx/>
                <a:uFillTx/>
                <a:latin typeface="Calibri"/>
                <a:ea typeface="+mn-ea"/>
                <a:cs typeface="+mn-cs"/>
              </a:rPr>
              <a:t> beers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With </a:t>
            </a:r>
            <a:r>
              <a:rPr kumimoji="0" lang="en-US" sz="3200" b="0" i="0" u="none" strike="noStrike" kern="1200" cap="none" spc="0" normalizeH="0" baseline="0" noProof="0" dirty="0">
                <a:ln>
                  <a:noFill/>
                </a:ln>
                <a:solidFill>
                  <a:srgbClr val="0078D7"/>
                </a:solidFill>
                <a:effectLst/>
                <a:uLnTx/>
                <a:uFillTx/>
                <a:latin typeface="Calibri"/>
                <a:ea typeface="+mn-ea"/>
                <a:cs typeface="+mn-cs"/>
              </a:rPr>
              <a:t>551</a:t>
            </a:r>
            <a:r>
              <a:rPr kumimoji="0" lang="en-US" sz="3200" b="0" i="0" u="none" strike="noStrike" kern="1200" cap="none" spc="0" normalizeH="0" baseline="0" noProof="0" dirty="0">
                <a:ln>
                  <a:noFill/>
                </a:ln>
                <a:solidFill>
                  <a:prstClr val="black"/>
                </a:solidFill>
                <a:effectLst/>
                <a:uLnTx/>
                <a:uFillTx/>
                <a:latin typeface="Calibri"/>
                <a:ea typeface="+mn-ea"/>
                <a:cs typeface="+mn-cs"/>
              </a:rPr>
              <a:t> Breweries</a:t>
            </a: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4572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In </a:t>
            </a:r>
            <a:r>
              <a:rPr kumimoji="0" lang="en-US" sz="3200" b="0" i="0" u="none" strike="noStrike" kern="1200" cap="none" spc="0" normalizeH="0" baseline="0" noProof="0" dirty="0">
                <a:ln>
                  <a:noFill/>
                </a:ln>
                <a:solidFill>
                  <a:srgbClr val="0078D7"/>
                </a:solidFill>
                <a:effectLst/>
                <a:uLnTx/>
                <a:uFillTx/>
                <a:latin typeface="Calibri"/>
                <a:ea typeface="+mn-ea"/>
                <a:cs typeface="+mn-cs"/>
              </a:rPr>
              <a:t>51</a:t>
            </a:r>
            <a:r>
              <a:rPr kumimoji="0" lang="en-US" sz="3200" b="0" i="0" u="none" strike="noStrike" kern="1200" cap="none" spc="0" normalizeH="0" baseline="0" noProof="0" dirty="0">
                <a:ln>
                  <a:noFill/>
                </a:ln>
                <a:solidFill>
                  <a:prstClr val="black"/>
                </a:solidFill>
                <a:effectLst/>
                <a:uLnTx/>
                <a:uFillTx/>
                <a:latin typeface="Calibri"/>
                <a:ea typeface="+mn-ea"/>
                <a:cs typeface="+mn-cs"/>
              </a:rPr>
              <a:t> States</a:t>
            </a:r>
          </a:p>
        </p:txBody>
      </p:sp>
      <p:pic>
        <p:nvPicPr>
          <p:cNvPr id="5" name="Picture 4" descr="A picture containing cup, table, food, sitting&#10;&#10;Description automatically generated">
            <a:extLst>
              <a:ext uri="{FF2B5EF4-FFF2-40B4-BE49-F238E27FC236}">
                <a16:creationId xmlns:a16="http://schemas.microsoft.com/office/drawing/2014/main" id="{3EC1AC96-039B-4143-9041-7FEDB4965A2F}"/>
              </a:ext>
            </a:extLst>
          </p:cNvPr>
          <p:cNvPicPr>
            <a:picLocks noChangeAspect="1"/>
          </p:cNvPicPr>
          <p:nvPr/>
        </p:nvPicPr>
        <p:blipFill rotWithShape="1">
          <a:blip r:embed="rId3">
            <a:extLst>
              <a:ext uri="{28A0092B-C50C-407E-A947-70E740481C1C}">
                <a14:useLocalDpi xmlns:a14="http://schemas.microsoft.com/office/drawing/2010/main" val="0"/>
              </a:ext>
            </a:extLst>
          </a:blip>
          <a:srcRect l="14013" r="16860" b="1"/>
          <a:stretch/>
        </p:blipFill>
        <p:spPr>
          <a:xfrm>
            <a:off x="7054618" y="10"/>
            <a:ext cx="7575780" cy="7315186"/>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430192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bottle&#10;&#10;Description automatically generated">
            <a:extLst>
              <a:ext uri="{FF2B5EF4-FFF2-40B4-BE49-F238E27FC236}">
                <a16:creationId xmlns:a16="http://schemas.microsoft.com/office/drawing/2014/main" id="{0ADE9AE4-754F-4D90-AC4F-52B278EABC19}"/>
              </a:ext>
            </a:extLst>
          </p:cNvPr>
          <p:cNvPicPr>
            <a:picLocks noChangeAspect="1"/>
          </p:cNvPicPr>
          <p:nvPr/>
        </p:nvPicPr>
        <p:blipFill rotWithShape="1">
          <a:blip r:embed="rId3">
            <a:extLst>
              <a:ext uri="{28A0092B-C50C-407E-A947-70E740481C1C}">
                <a14:useLocalDpi xmlns:a14="http://schemas.microsoft.com/office/drawing/2010/main" val="0"/>
              </a:ext>
            </a:extLst>
          </a:blip>
          <a:srcRect l="539" r="-1" b="-1"/>
          <a:stretch/>
        </p:blipFill>
        <p:spPr>
          <a:xfrm>
            <a:off x="3891234" y="10"/>
            <a:ext cx="10739168" cy="73151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445312" y="1238707"/>
            <a:ext cx="4125773" cy="1199693"/>
          </a:xfrm>
          <a:prstGeom prst="rect">
            <a:avLst/>
          </a:prstGeom>
        </p:spPr>
        <p:txBody>
          <a:bodyPr vert="horz" lIns="91440" tIns="45720" rIns="91440" bIns="45720" numCol="1" rtlCol="0" anchor="b" anchorCtr="0" compatLnSpc="1">
            <a:prstTxWarp prst="textNoShape">
              <a:avLst/>
            </a:prstTxWarp>
            <a:norm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914400" fontAlgn="base">
              <a:lnSpc>
                <a:spcPct val="90000"/>
              </a:lnSpc>
              <a:spcAft>
                <a:spcPts val="600"/>
              </a:spcAft>
            </a:pPr>
            <a:r>
              <a:rPr lang="en-US" sz="4000" b="1" dirty="0">
                <a:solidFill>
                  <a:schemeClr val="tx1"/>
                </a:solidFill>
                <a:latin typeface="+mj-lt"/>
                <a:cs typeface="+mj-cs"/>
              </a:rPr>
              <a:t>Data Cleanup</a:t>
            </a:r>
          </a:p>
        </p:txBody>
      </p:sp>
      <p:sp>
        <p:nvSpPr>
          <p:cNvPr id="4" name="Rectangle 3">
            <a:extLst>
              <a:ext uri="{FF2B5EF4-FFF2-40B4-BE49-F238E27FC236}">
                <a16:creationId xmlns:a16="http://schemas.microsoft.com/office/drawing/2014/main" id="{D646F355-819F-E641-BE9A-FA7352ECEB5B}"/>
              </a:ext>
            </a:extLst>
          </p:cNvPr>
          <p:cNvSpPr/>
          <p:nvPr/>
        </p:nvSpPr>
        <p:spPr>
          <a:xfrm>
            <a:off x="445312" y="2899257"/>
            <a:ext cx="4126688" cy="3421075"/>
          </a:xfrm>
          <a:prstGeom prst="rect">
            <a:avLst/>
          </a:prstGeom>
        </p:spPr>
        <p:txBody>
          <a:bodyPr vert="horz" lIns="91440" tIns="45720" rIns="91440" bIns="45720" rtlCol="0" anchor="t">
            <a:normAutofit lnSpcReduction="10000"/>
          </a:bodyPr>
          <a:lstStyle/>
          <a:p>
            <a:pPr marL="457200" indent="-228600" defTabSz="914400">
              <a:lnSpc>
                <a:spcPct val="90000"/>
              </a:lnSpc>
              <a:spcAft>
                <a:spcPts val="600"/>
              </a:spcAft>
              <a:buFont typeface="Arial" panose="020B0604020202020204" pitchFamily="34" charset="0"/>
              <a:buChar char="•"/>
            </a:pPr>
            <a:r>
              <a:rPr lang="en-US" sz="3200" dirty="0"/>
              <a:t> Total missing ABV values – 1005(</a:t>
            </a:r>
            <a:r>
              <a:rPr lang="en-US" sz="3200" dirty="0">
                <a:solidFill>
                  <a:srgbClr val="FF0000"/>
                </a:solidFill>
              </a:rPr>
              <a:t>42%</a:t>
            </a:r>
            <a:r>
              <a:rPr lang="en-US" sz="3200" dirty="0"/>
              <a:t>)</a:t>
            </a:r>
          </a:p>
          <a:p>
            <a:pPr marL="228600" defTabSz="914400">
              <a:lnSpc>
                <a:spcPct val="90000"/>
              </a:lnSpc>
              <a:spcAft>
                <a:spcPts val="600"/>
              </a:spcAft>
            </a:pPr>
            <a:endParaRPr lang="en-US" sz="3200" dirty="0"/>
          </a:p>
          <a:p>
            <a:pPr marL="457200" indent="-228600" defTabSz="914400">
              <a:lnSpc>
                <a:spcPct val="90000"/>
              </a:lnSpc>
              <a:spcAft>
                <a:spcPts val="600"/>
              </a:spcAft>
              <a:buFont typeface="Arial" panose="020B0604020202020204" pitchFamily="34" charset="0"/>
              <a:buChar char="•"/>
            </a:pPr>
            <a:r>
              <a:rPr lang="en-US" sz="3200" dirty="0"/>
              <a:t>Total missing IBU values – 62(</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sz="3200" dirty="0"/>
          </a:p>
          <a:p>
            <a:pPr marL="457200" indent="-228600" defTabSz="914400">
              <a:lnSpc>
                <a:spcPct val="90000"/>
              </a:lnSpc>
              <a:spcAft>
                <a:spcPts val="600"/>
              </a:spcAft>
              <a:buFont typeface="Arial" panose="020B0604020202020204" pitchFamily="34" charset="0"/>
              <a:buChar char="•"/>
            </a:pPr>
            <a:r>
              <a:rPr lang="en-US" sz="3200" dirty="0"/>
              <a:t>Duplicates – 78(</a:t>
            </a:r>
            <a:r>
              <a:rPr lang="en-US" sz="3200" dirty="0">
                <a:solidFill>
                  <a:srgbClr val="FF0000"/>
                </a:solidFill>
              </a:rPr>
              <a:t>3%</a:t>
            </a:r>
            <a:r>
              <a:rPr lang="en-US" sz="3200" dirty="0"/>
              <a:t>)</a:t>
            </a:r>
          </a:p>
          <a:p>
            <a:pPr marL="457200" indent="-228600" defTabSz="914400">
              <a:lnSpc>
                <a:spcPct val="90000"/>
              </a:lnSpc>
              <a:spcAft>
                <a:spcPts val="600"/>
              </a:spcAft>
              <a:buFont typeface="Arial" panose="020B0604020202020204" pitchFamily="34" charset="0"/>
              <a:buChar char="•"/>
            </a:pPr>
            <a:endParaRPr lang="en-US" dirty="0"/>
          </a:p>
          <a:p>
            <a:pPr marL="457200" indent="-228600" defTabSz="914400">
              <a:lnSpc>
                <a:spcPct val="90000"/>
              </a:lnSpc>
              <a:spcAft>
                <a:spcPts val="600"/>
              </a:spcAft>
              <a:buFont typeface="Arial" panose="020B0604020202020204" pitchFamily="34" charset="0"/>
              <a:buChar char="•"/>
            </a:pPr>
            <a:endParaRPr lang="en-US" dirty="0"/>
          </a:p>
        </p:txBody>
      </p:sp>
      <p:cxnSp>
        <p:nvCxnSpPr>
          <p:cNvPr id="3" name="Straight Connector 2">
            <a:extLst>
              <a:ext uri="{FF2B5EF4-FFF2-40B4-BE49-F238E27FC236}">
                <a16:creationId xmlns:a16="http://schemas.microsoft.com/office/drawing/2014/main" id="{A97F8221-BDB3-44D3-BB76-B098B50A1C60}"/>
              </a:ext>
            </a:extLst>
          </p:cNvPr>
          <p:cNvCxnSpPr/>
          <p:nvPr/>
        </p:nvCxnSpPr>
        <p:spPr>
          <a:xfrm>
            <a:off x="228600" y="2514600"/>
            <a:ext cx="33528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427690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4811" y="-97388"/>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13742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646331"/>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 unless you are in Utah or New Jersey</a:t>
            </a:r>
          </a:p>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The highest single ABV hails from Boulder, Colorado at 12.8% ABV</a:t>
            </a:r>
          </a:p>
        </p:txBody>
      </p:sp>
      <p:pic>
        <p:nvPicPr>
          <p:cNvPr id="5" name="Picture 4"/>
          <p:cNvPicPr>
            <a:picLocks noChangeAspect="1"/>
          </p:cNvPicPr>
          <p:nvPr/>
        </p:nvPicPr>
        <p:blipFill>
          <a:blip r:embed="rId3"/>
          <a:stretch>
            <a:fillRect/>
          </a:stretch>
        </p:blipFill>
        <p:spPr>
          <a:xfrm>
            <a:off x="8034900" y="1600200"/>
            <a:ext cx="6443100" cy="4522671"/>
          </a:xfrm>
          <a:prstGeom prst="rect">
            <a:avLst/>
          </a:prstGeom>
        </p:spPr>
      </p:pic>
      <p:pic>
        <p:nvPicPr>
          <p:cNvPr id="7" name="Picture 6"/>
          <p:cNvPicPr>
            <a:picLocks noChangeAspect="1"/>
          </p:cNvPicPr>
          <p:nvPr/>
        </p:nvPicPr>
        <p:blipFill rotWithShape="1">
          <a:blip r:embed="rId4"/>
          <a:srcRect t="4668" b="11293"/>
          <a:stretch/>
        </p:blipFill>
        <p:spPr>
          <a:xfrm>
            <a:off x="93160" y="6615345"/>
            <a:ext cx="14241401" cy="369332"/>
          </a:xfrm>
          <a:prstGeom prst="rect">
            <a:avLst/>
          </a:prstGeom>
        </p:spPr>
      </p:pic>
      <p:pic>
        <p:nvPicPr>
          <p:cNvPr id="6" name="Picture 5"/>
          <p:cNvPicPr>
            <a:picLocks noChangeAspect="1"/>
          </p:cNvPicPr>
          <p:nvPr/>
        </p:nvPicPr>
        <p:blipFill>
          <a:blip r:embed="rId5"/>
          <a:stretch>
            <a:fillRect/>
          </a:stretch>
        </p:blipFill>
        <p:spPr>
          <a:xfrm>
            <a:off x="20515" y="1600200"/>
            <a:ext cx="7828085" cy="4522671"/>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3810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20347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0" y="432607"/>
            <a:ext cx="12649200"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60</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The most bitter beer comes out of Astoria, Oregon at an IBU score of 138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362200" y="6633157"/>
            <a:ext cx="10391775" cy="323850"/>
          </a:xfrm>
          <a:prstGeom prst="rect">
            <a:avLst/>
          </a:prstGeom>
        </p:spPr>
      </p:pic>
      <p:pic>
        <p:nvPicPr>
          <p:cNvPr id="6" name="Picture 5"/>
          <p:cNvPicPr>
            <a:picLocks noChangeAspect="1"/>
          </p:cNvPicPr>
          <p:nvPr/>
        </p:nvPicPr>
        <p:blipFill rotWithShape="1">
          <a:blip r:embed="rId4"/>
          <a:srcRect r="12084"/>
          <a:stretch/>
        </p:blipFill>
        <p:spPr>
          <a:xfrm>
            <a:off x="8149674" y="1569019"/>
            <a:ext cx="6335551" cy="4561566"/>
          </a:xfrm>
          <a:prstGeom prst="rect">
            <a:avLst/>
          </a:prstGeom>
        </p:spPr>
      </p:pic>
      <p:pic>
        <p:nvPicPr>
          <p:cNvPr id="3" name="Picture 2"/>
          <p:cNvPicPr>
            <a:picLocks noChangeAspect="1"/>
          </p:cNvPicPr>
          <p:nvPr/>
        </p:nvPicPr>
        <p:blipFill>
          <a:blip r:embed="rId5"/>
          <a:stretch>
            <a:fillRect/>
          </a:stretch>
        </p:blipFill>
        <p:spPr>
          <a:xfrm>
            <a:off x="-46447" y="1486728"/>
            <a:ext cx="8112077" cy="4609272"/>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714A3B-FB11-4D3C-87BD-CBBC462A4A87}">
  <ds:schemaRef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d616e106-2678-4e16-b854-06ecce29a4df"/>
    <ds:schemaRef ds:uri="http://www.w3.org/XML/1998/namespace"/>
    <ds:schemaRef ds:uri="http://purl.org/dc/dcmitype/"/>
  </ds:schemaRefs>
</ds:datastoreItem>
</file>

<file path=customXml/itemProps2.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18B310-6F39-435F-8528-ADDFCB965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956</Words>
  <Application>Microsoft Office PowerPoint</Application>
  <PresentationFormat>Custom</PresentationFormat>
  <Paragraphs>128</Paragraphs>
  <Slides>16</Slides>
  <Notes>7</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24" baseType="lpstr">
      <vt:lpstr>Arial</vt:lpstr>
      <vt:lpstr>Calibri</vt:lpstr>
      <vt:lpstr>Roboto</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Kumar</dc:creator>
  <cp:lastModifiedBy>Senthil Kumar</cp:lastModifiedBy>
  <cp:revision>4</cp:revision>
  <dcterms:created xsi:type="dcterms:W3CDTF">2020-03-04T01:35:34Z</dcterms:created>
  <dcterms:modified xsi:type="dcterms:W3CDTF">2020-03-04T02:15:35Z</dcterms:modified>
</cp:coreProperties>
</file>